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17"/>
  </p:notesMasterIdLst>
  <p:sldIdLst>
    <p:sldId id="256" r:id="rId2"/>
    <p:sldId id="262" r:id="rId3"/>
    <p:sldId id="259" r:id="rId4"/>
    <p:sldId id="267" r:id="rId5"/>
    <p:sldId id="258" r:id="rId6"/>
    <p:sldId id="260" r:id="rId7"/>
    <p:sldId id="261" r:id="rId8"/>
    <p:sldId id="268" r:id="rId9"/>
    <p:sldId id="270" r:id="rId10"/>
    <p:sldId id="269" r:id="rId11"/>
    <p:sldId id="271" r:id="rId12"/>
    <p:sldId id="257" r:id="rId13"/>
    <p:sldId id="263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4"/>
    <p:restoredTop sz="70526"/>
  </p:normalViewPr>
  <p:slideViewPr>
    <p:cSldViewPr snapToGrid="0" snapToObjects="1">
      <p:cViewPr varScale="1">
        <p:scale>
          <a:sx n="79" d="100"/>
          <a:sy n="79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E4047-F6B2-E04D-9FED-B529324AD473}" type="datetimeFigureOut">
              <a:rPr lang="en-US" smtClean="0"/>
              <a:t>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2F02-485F-DF47-89CF-73FCC0A30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F2F02-485F-DF47-89CF-73FCC0A30D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F2F02-485F-DF47-89CF-73FCC0A30D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F2F02-485F-DF47-89CF-73FCC0A30D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9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- Never start with </a:t>
            </a:r>
            <a:r>
              <a:rPr lang="en-US" sz="1100" dirty="0">
                <a:latin typeface="+mn-lt"/>
              </a:rPr>
              <a:t>“Hello, my name is…”</a:t>
            </a:r>
            <a:br>
              <a:rPr lang="en-US" sz="1100" dirty="0"/>
            </a:br>
            <a:r>
              <a:rPr lang="en-US" sz="1200" dirty="0">
                <a:latin typeface="+mn-lt"/>
              </a:rPr>
              <a:t>- Always catch the reader’s attention and interest.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- Essay must be unique and stand out.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- It can ask a question, describe an engaging scene, state a fact, be a quote that been emphasized by a friend or relative, or be related to a life obstacle.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F2F02-485F-DF47-89CF-73FCC0A30D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F2F02-485F-DF47-89CF-73FCC0A30D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F2F02-485F-DF47-89CF-73FCC0A30D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1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8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7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2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1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18ED56D-ED35-F248-8241-FE2FD0120E2E}" type="datetimeFigureOut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D7AD06A-2412-9B48-82BE-C9F9A605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wu.edu/scholarships/scholarship-central" TargetMode="External"/><Relationship Id="rId2" Type="http://schemas.openxmlformats.org/officeDocument/2006/relationships/hyperlink" Target="https://wvc.awardsprin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ancialaid.wsu.edu/scholarships/" TargetMode="External"/><Relationship Id="rId4" Type="http://schemas.openxmlformats.org/officeDocument/2006/relationships/hyperlink" Target="https://www.ewu.edu/apply/tuition/scholarship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1F63-FC22-5B4F-A8A2-AC4383467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SCHOLARSHIPS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4F512-E39D-B94A-8210-037DA2452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Gina Kelley &amp; Lesley Hernandez</a:t>
            </a:r>
          </a:p>
        </p:txBody>
      </p:sp>
    </p:spTree>
    <p:extLst>
      <p:ext uri="{BB962C8B-B14F-4D97-AF65-F5344CB8AC3E}">
        <p14:creationId xmlns:p14="http://schemas.microsoft.com/office/powerpoint/2010/main" val="34327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6186-04A3-3447-9A69-F5E147A4A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812CC-4821-944B-82A2-2BD9A01D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7" y="747107"/>
            <a:ext cx="12005186" cy="54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43A1AE-01B7-DD47-A835-C1B0103CA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20000"/>
          </a:xfrm>
        </p:spPr>
      </p:pic>
    </p:spTree>
    <p:extLst>
      <p:ext uri="{BB962C8B-B14F-4D97-AF65-F5344CB8AC3E}">
        <p14:creationId xmlns:p14="http://schemas.microsoft.com/office/powerpoint/2010/main" val="98892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BB295-2BBC-844A-B4A7-1175C52B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DID YOU KNOW?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08179-C7B9-FC4D-BEF0-8CC19EBD1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Various University and Community College’s have additional scholarship applications that you need to apply for. </a:t>
            </a:r>
          </a:p>
          <a:p>
            <a:pPr marL="0" indent="0">
              <a:buNone/>
            </a:pPr>
            <a:r>
              <a:rPr lang="en-US" dirty="0"/>
              <a:t>To name a few:</a:t>
            </a:r>
          </a:p>
          <a:p>
            <a:pPr lvl="1"/>
            <a:r>
              <a:rPr lang="en-US" b="1" dirty="0"/>
              <a:t>Wenatchee Valley College</a:t>
            </a:r>
            <a:r>
              <a:rPr lang="en-US" dirty="0"/>
              <a:t>, due </a:t>
            </a:r>
            <a:r>
              <a:rPr lang="en-US" b="1" dirty="0"/>
              <a:t>February 14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and the online application can be found at: </a:t>
            </a:r>
            <a:r>
              <a:rPr lang="en-US" dirty="0">
                <a:hlinkClick r:id="rId2"/>
              </a:rPr>
              <a:t>https://wvc.awardspring.com/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Central Washington University</a:t>
            </a:r>
            <a:r>
              <a:rPr lang="en-US" dirty="0"/>
              <a:t>, due </a:t>
            </a:r>
            <a:r>
              <a:rPr lang="en-US" b="1" dirty="0"/>
              <a:t>February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and the online application can be found at: </a:t>
            </a:r>
            <a:r>
              <a:rPr lang="en-US" dirty="0">
                <a:hlinkClick r:id="rId3"/>
              </a:rPr>
              <a:t>https://www.cwu.edu/scholarships/scholarship-central</a:t>
            </a:r>
            <a:endParaRPr lang="en-US" dirty="0"/>
          </a:p>
          <a:p>
            <a:pPr lvl="1"/>
            <a:r>
              <a:rPr lang="en-US" b="1" dirty="0"/>
              <a:t>Eastern Washington University</a:t>
            </a:r>
            <a:r>
              <a:rPr lang="en-US" dirty="0"/>
              <a:t>, due </a:t>
            </a:r>
            <a:r>
              <a:rPr lang="en-US" b="1" dirty="0"/>
              <a:t>February 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and the online application can be found at: </a:t>
            </a:r>
            <a:r>
              <a:rPr lang="en-US" dirty="0">
                <a:hlinkClick r:id="rId4"/>
              </a:rPr>
              <a:t>https://www.ewu.edu/apply/tuition/scholarships/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Washington State University</a:t>
            </a:r>
            <a:r>
              <a:rPr lang="en-US" dirty="0"/>
              <a:t>, due </a:t>
            </a:r>
            <a:r>
              <a:rPr lang="en-US" b="1" dirty="0"/>
              <a:t>January 31</a:t>
            </a:r>
            <a:r>
              <a:rPr lang="en-US" b="1" baseline="30000" dirty="0"/>
              <a:t>st</a:t>
            </a:r>
            <a:r>
              <a:rPr lang="en-US" b="1" dirty="0"/>
              <a:t> </a:t>
            </a:r>
            <a:r>
              <a:rPr lang="en-US" dirty="0"/>
              <a:t>and the online application can be found at: </a:t>
            </a:r>
            <a:r>
              <a:rPr lang="en-US" dirty="0">
                <a:hlinkClick r:id="rId5"/>
              </a:rPr>
              <a:t>https://financialaid.wsu.edu/scholarships/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5779-7218-4245-B57C-27796E07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E06F-BB72-5042-8A2E-2F2E6284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Washington State Opportunity Scholarship – </a:t>
            </a:r>
            <a:r>
              <a:rPr lang="en-US" sz="2400" dirty="0">
                <a:solidFill>
                  <a:srgbClr val="FF0000"/>
                </a:solidFill>
              </a:rPr>
              <a:t>DUE Feb. 6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 &amp; July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200" dirty="0"/>
              <a:t>Must be majoring in a Science, Technology, Engineering, Math, or Health Care field</a:t>
            </a:r>
          </a:p>
          <a:p>
            <a:r>
              <a:rPr lang="en-US" sz="2400" dirty="0"/>
              <a:t>Washington Apple Education Foundation Scholarship – </a:t>
            </a:r>
            <a:r>
              <a:rPr lang="en-US" sz="2400" dirty="0">
                <a:solidFill>
                  <a:srgbClr val="FF0000"/>
                </a:solidFill>
              </a:rPr>
              <a:t>DUE March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200" dirty="0"/>
              <a:t>Eligible for students tied to Washington's tree fruit industry (apples, pears, or cherries)</a:t>
            </a:r>
          </a:p>
          <a:p>
            <a:r>
              <a:rPr lang="en-US" sz="2400" dirty="0"/>
              <a:t>Community Foundation of North Central Washington – </a:t>
            </a:r>
            <a:r>
              <a:rPr lang="en-US" sz="2400" dirty="0">
                <a:solidFill>
                  <a:srgbClr val="FF0000"/>
                </a:solidFill>
              </a:rPr>
              <a:t>DUE March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200" dirty="0"/>
              <a:t>Over 100 scholarships available for all types of students</a:t>
            </a:r>
          </a:p>
          <a:p>
            <a:r>
              <a:rPr lang="en-US" sz="2400" dirty="0" err="1"/>
              <a:t>Washboard.org</a:t>
            </a:r>
            <a:endParaRPr lang="en-US" sz="2400" dirty="0"/>
          </a:p>
          <a:p>
            <a:r>
              <a:rPr lang="en-US" sz="2400" dirty="0"/>
              <a:t>FAFSA</a:t>
            </a:r>
          </a:p>
        </p:txBody>
      </p:sp>
    </p:spTree>
    <p:extLst>
      <p:ext uri="{BB962C8B-B14F-4D97-AF65-F5344CB8AC3E}">
        <p14:creationId xmlns:p14="http://schemas.microsoft.com/office/powerpoint/2010/main" val="189754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D7BB2C-0FA4-344F-B029-8454E064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4345"/>
            <a:ext cx="5157787" cy="653826"/>
          </a:xfrm>
        </p:spPr>
        <p:txBody>
          <a:bodyPr/>
          <a:lstStyle/>
          <a:p>
            <a:pPr algn="ctr"/>
            <a:r>
              <a:rPr lang="en-US" u="sng" dirty="0"/>
              <a:t>WHAT TO DO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4260AA-26C8-9A46-B317-E21F2E608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3"/>
            <a:ext cx="5157787" cy="4669971"/>
          </a:xfrm>
        </p:spPr>
        <p:txBody>
          <a:bodyPr>
            <a:normAutofit/>
          </a:bodyPr>
          <a:lstStyle/>
          <a:p>
            <a:r>
              <a:rPr lang="en-US" dirty="0"/>
              <a:t>Read the entire scholarship application</a:t>
            </a:r>
          </a:p>
          <a:p>
            <a:r>
              <a:rPr lang="en-US" dirty="0"/>
              <a:t>Research the mission statement of the scholarship – How do you relate?</a:t>
            </a:r>
          </a:p>
          <a:p>
            <a:r>
              <a:rPr lang="en-US" dirty="0"/>
              <a:t>Follow the Directions!</a:t>
            </a:r>
          </a:p>
          <a:p>
            <a:pPr lvl="1"/>
            <a:r>
              <a:rPr lang="en-US" dirty="0"/>
              <a:t>Include ALL of the requirements in your application</a:t>
            </a:r>
          </a:p>
          <a:p>
            <a:r>
              <a:rPr lang="en-US" dirty="0"/>
              <a:t>Watch for “</a:t>
            </a:r>
            <a:r>
              <a:rPr lang="en-US" i="1" dirty="0"/>
              <a:t>postmarked by…” </a:t>
            </a:r>
            <a:r>
              <a:rPr lang="en-US" dirty="0"/>
              <a:t>dates</a:t>
            </a:r>
          </a:p>
          <a:p>
            <a:r>
              <a:rPr lang="en-US" dirty="0"/>
              <a:t>Use correct capitalization and grammar, and spelling</a:t>
            </a:r>
          </a:p>
          <a:p>
            <a:r>
              <a:rPr lang="en-US" dirty="0"/>
              <a:t>If you and another candidate are the final two in the running, what it all comes down to is PRECISION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C4D4D5-B4AA-3D48-AAA9-E1780FF5C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44345"/>
            <a:ext cx="5183188" cy="653826"/>
          </a:xfrm>
        </p:spPr>
        <p:txBody>
          <a:bodyPr/>
          <a:lstStyle/>
          <a:p>
            <a:pPr algn="ctr"/>
            <a:r>
              <a:rPr lang="en-US" u="sng" dirty="0"/>
              <a:t>WHAT NOT TO DO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CF7FA1-3C65-424F-952D-6F14782EE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28803"/>
            <a:ext cx="5183188" cy="4669971"/>
          </a:xfrm>
        </p:spPr>
        <p:txBody>
          <a:bodyPr>
            <a:normAutofit/>
          </a:bodyPr>
          <a:lstStyle/>
          <a:p>
            <a:r>
              <a:rPr lang="en-US" dirty="0"/>
              <a:t>Don’t wait until the last minute to start/finish the application</a:t>
            </a:r>
          </a:p>
          <a:p>
            <a:r>
              <a:rPr lang="en-US" dirty="0"/>
              <a:t>Don’t be shy and hold back good information about yourself because you feel awkward talking about yourself</a:t>
            </a:r>
          </a:p>
          <a:p>
            <a:r>
              <a:rPr lang="en-US" dirty="0"/>
              <a:t>Don’t leave any spaces blank</a:t>
            </a:r>
          </a:p>
          <a:p>
            <a:r>
              <a:rPr lang="en-US" dirty="0"/>
              <a:t>Don’t be dishonest</a:t>
            </a:r>
          </a:p>
          <a:p>
            <a:r>
              <a:rPr lang="en-US" dirty="0"/>
              <a:t>Don’t fill out an application in pencil</a:t>
            </a:r>
          </a:p>
          <a:p>
            <a:r>
              <a:rPr lang="en-US" dirty="0"/>
              <a:t>Never pay money to submit a scholarship application</a:t>
            </a:r>
          </a:p>
          <a:p>
            <a:r>
              <a:rPr lang="en-US" dirty="0"/>
              <a:t>Don’t submit an application incomplete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EE0693-C1F4-624F-AE9C-9664E789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386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FILLING OUT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143459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FF2314-39D0-8245-851F-C0533EA8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7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0684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B8B3-5E14-3A47-A50D-A4E36F34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WHAT DO I NEED TO APPLY FOR SCHOLARSHIPS?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0B237-71A7-EB4A-9B2D-D6E9D17C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300" dirty="0"/>
              <a:t>Most scholarships will ask for:</a:t>
            </a:r>
          </a:p>
          <a:p>
            <a:r>
              <a:rPr lang="en-US" sz="2300" dirty="0"/>
              <a:t>Activity Sheet</a:t>
            </a:r>
          </a:p>
          <a:p>
            <a:r>
              <a:rPr lang="en-US" sz="2300" dirty="0"/>
              <a:t>Letters of Recommendation</a:t>
            </a:r>
          </a:p>
          <a:p>
            <a:r>
              <a:rPr lang="en-US" sz="2300" dirty="0"/>
              <a:t>Personal Statement</a:t>
            </a:r>
          </a:p>
          <a:p>
            <a:r>
              <a:rPr lang="en-US" sz="2300" dirty="0"/>
              <a:t>Transcript</a:t>
            </a:r>
          </a:p>
          <a:p>
            <a:r>
              <a:rPr lang="en-US" sz="2300" dirty="0"/>
              <a:t>SAT/ACT Scores</a:t>
            </a:r>
          </a:p>
        </p:txBody>
      </p:sp>
    </p:spTree>
    <p:extLst>
      <p:ext uri="{BB962C8B-B14F-4D97-AF65-F5344CB8AC3E}">
        <p14:creationId xmlns:p14="http://schemas.microsoft.com/office/powerpoint/2010/main" val="125325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858F-95F8-B647-BD43-6AB5586B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ACTIVITY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CE7D-6C25-E04E-87DD-56848127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43100"/>
            <a:ext cx="10058400" cy="42291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Contact Information</a:t>
            </a:r>
          </a:p>
          <a:p>
            <a:pPr lvl="1"/>
            <a:r>
              <a:rPr lang="en-US" dirty="0"/>
              <a:t>Full name, mailing address, email, telephone, etc. </a:t>
            </a:r>
          </a:p>
          <a:p>
            <a:r>
              <a:rPr lang="en-US" b="1" dirty="0"/>
              <a:t>Educational Information and Activities</a:t>
            </a:r>
          </a:p>
          <a:p>
            <a:pPr lvl="1"/>
            <a:r>
              <a:rPr lang="en-US" dirty="0"/>
              <a:t>School name, expected graduation date, GPA, </a:t>
            </a:r>
          </a:p>
          <a:p>
            <a:pPr lvl="1"/>
            <a:r>
              <a:rPr lang="en-US" dirty="0"/>
              <a:t>Awards and honors</a:t>
            </a:r>
          </a:p>
          <a:p>
            <a:r>
              <a:rPr lang="en-US" b="1" dirty="0"/>
              <a:t>Extra Curricular Activities</a:t>
            </a:r>
          </a:p>
          <a:p>
            <a:pPr lvl="1"/>
            <a:r>
              <a:rPr lang="en-US" dirty="0"/>
              <a:t>Clubs, leadership positions, community service, conferences, job shadow, etc.</a:t>
            </a:r>
          </a:p>
          <a:p>
            <a:pPr lvl="1"/>
            <a:r>
              <a:rPr lang="en-US" dirty="0"/>
              <a:t>Include years of participation for each</a:t>
            </a:r>
          </a:p>
          <a:p>
            <a:r>
              <a:rPr lang="en-US" b="1" dirty="0"/>
              <a:t>Work Experience </a:t>
            </a:r>
          </a:p>
          <a:p>
            <a:pPr lvl="1"/>
            <a:r>
              <a:rPr lang="en-US" dirty="0"/>
              <a:t>Brief description, </a:t>
            </a:r>
          </a:p>
          <a:p>
            <a:r>
              <a:rPr lang="en-US" b="1" dirty="0"/>
              <a:t>Hobbies</a:t>
            </a:r>
          </a:p>
          <a:p>
            <a:r>
              <a:rPr lang="en-US" b="1" dirty="0"/>
              <a:t>Qualities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B5BA72-3F77-E444-A07E-33BDBD87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621294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D39D8-8C3A-1447-BAEC-55A776F2D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382" y="0"/>
            <a:ext cx="611961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8E40B0-CDC6-7C44-9141-3FB9C82E48E2}"/>
              </a:ext>
            </a:extLst>
          </p:cNvPr>
          <p:cNvSpPr/>
          <p:nvPr/>
        </p:nvSpPr>
        <p:spPr>
          <a:xfrm>
            <a:off x="1143000" y="473529"/>
            <a:ext cx="881743" cy="65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B6096-5861-C643-85E6-3A1653776B4D}"/>
              </a:ext>
            </a:extLst>
          </p:cNvPr>
          <p:cNvSpPr/>
          <p:nvPr/>
        </p:nvSpPr>
        <p:spPr>
          <a:xfrm>
            <a:off x="1295400" y="756559"/>
            <a:ext cx="881743" cy="653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3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CCD-C9BC-E144-830E-528F77D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LETTERS OF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9338-7259-664D-B3BE-866F413F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814"/>
            <a:ext cx="10515600" cy="4941661"/>
          </a:xfrm>
        </p:spPr>
        <p:txBody>
          <a:bodyPr>
            <a:normAutofit/>
          </a:bodyPr>
          <a:lstStyle/>
          <a:p>
            <a:r>
              <a:rPr lang="en-US" dirty="0"/>
              <a:t>FIRST RULE – </a:t>
            </a:r>
            <a:r>
              <a:rPr lang="en-US" b="1" dirty="0"/>
              <a:t>CANNOT </a:t>
            </a:r>
            <a:r>
              <a:rPr lang="en-US" dirty="0"/>
              <a:t>USE A RELATIVE! </a:t>
            </a:r>
          </a:p>
          <a:p>
            <a:pPr lvl="1"/>
            <a:r>
              <a:rPr lang="en-US" dirty="0"/>
              <a:t>Should be someone who knows you well and can say good things about you</a:t>
            </a:r>
          </a:p>
          <a:p>
            <a:pPr lvl="2"/>
            <a:r>
              <a:rPr lang="en-US" dirty="0"/>
              <a:t>Teachers, club sponsors, coaches, counselors, community leaders</a:t>
            </a:r>
          </a:p>
          <a:p>
            <a:r>
              <a:rPr lang="en-US" dirty="0"/>
              <a:t>ASK EARLY!</a:t>
            </a:r>
          </a:p>
          <a:p>
            <a:pPr lvl="1"/>
            <a:r>
              <a:rPr lang="en-US" dirty="0"/>
              <a:t>Giving them 2-3 weeks in best</a:t>
            </a:r>
          </a:p>
          <a:p>
            <a:pPr lvl="2"/>
            <a:r>
              <a:rPr lang="en-US" dirty="0"/>
              <a:t>ASK THEM TODAY – Right after we’re finished here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r>
              <a:rPr lang="en-US" dirty="0">
                <a:sym typeface="Wingdings" panose="05000000000000000000" pitchFamily="2" charset="2"/>
              </a:rPr>
              <a:t>PROVIDE ADDITIONAL INFORMATION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Copy of Recommendation Form or Activity Sheet</a:t>
            </a:r>
          </a:p>
          <a:p>
            <a:r>
              <a:rPr lang="en-US" dirty="0">
                <a:sym typeface="Wingdings" panose="05000000000000000000" pitchFamily="2" charset="2"/>
              </a:rPr>
              <a:t>FOLLOW UP WITH THEM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Help them to help you by keeping them accountable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Be professional – polite, respectful and direct – let them know exactly what you need them to do and when you need it done by</a:t>
            </a:r>
          </a:p>
          <a:p>
            <a:r>
              <a:rPr lang="en-US" dirty="0"/>
              <a:t>SEND A THANK YOU LETTER</a:t>
            </a:r>
          </a:p>
        </p:txBody>
      </p:sp>
    </p:spTree>
    <p:extLst>
      <p:ext uri="{BB962C8B-B14F-4D97-AF65-F5344CB8AC3E}">
        <p14:creationId xmlns:p14="http://schemas.microsoft.com/office/powerpoint/2010/main" val="146469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29F9-650C-724A-98A8-36CE29690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C34E-644C-744B-8938-F11AB1EB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814"/>
            <a:ext cx="10515600" cy="4772706"/>
          </a:xfrm>
        </p:spPr>
        <p:txBody>
          <a:bodyPr>
            <a:normAutofit/>
          </a:bodyPr>
          <a:lstStyle/>
          <a:p>
            <a:r>
              <a:rPr lang="en-US" dirty="0"/>
              <a:t>Tell YOUR story! </a:t>
            </a:r>
          </a:p>
          <a:p>
            <a:pPr lvl="1"/>
            <a:r>
              <a:rPr lang="en-US" dirty="0"/>
              <a:t>COMPETITIVE</a:t>
            </a:r>
          </a:p>
          <a:p>
            <a:pPr lvl="2"/>
            <a:r>
              <a:rPr lang="en-US" dirty="0"/>
              <a:t>You need to make yourself stand out amongst your peers</a:t>
            </a:r>
          </a:p>
          <a:p>
            <a:pPr lvl="2"/>
            <a:r>
              <a:rPr lang="en-US" dirty="0"/>
              <a:t>BRAGGING RIGHTS – Don’t hold back on your accomplishments and experiences. Everyone shares different stories for these topics. </a:t>
            </a:r>
          </a:p>
          <a:p>
            <a:r>
              <a:rPr lang="en-US" dirty="0"/>
              <a:t>Essay should have 3 sections; introduction, body, and conclusion</a:t>
            </a:r>
          </a:p>
          <a:p>
            <a:pPr lvl="1"/>
            <a:r>
              <a:rPr lang="en-US" dirty="0"/>
              <a:t>The body consists of up to 4 parts: family, obstacles, community service, and life interest</a:t>
            </a:r>
          </a:p>
          <a:p>
            <a:pPr lvl="2"/>
            <a:r>
              <a:rPr lang="en-US" dirty="0"/>
              <a:t>i.e. death, birth order, first generation, divorced parents, single parent household, large family, migrant lifestyle, shyness, learning English, new country, or financial.</a:t>
            </a:r>
          </a:p>
          <a:p>
            <a:r>
              <a:rPr lang="en-US" dirty="0"/>
              <a:t>If you don’t share personal stories with them, then they can’t get to know you. </a:t>
            </a:r>
          </a:p>
          <a:p>
            <a:pPr lvl="2"/>
            <a:r>
              <a:rPr lang="en-US" dirty="0"/>
              <a:t>Vulnerability = The Key</a:t>
            </a:r>
          </a:p>
          <a:p>
            <a:pPr lvl="2"/>
            <a:r>
              <a:rPr lang="en-US" dirty="0"/>
              <a:t>Don’t blend with the crowd </a:t>
            </a:r>
          </a:p>
          <a:p>
            <a:pPr lvl="2"/>
            <a:r>
              <a:rPr lang="en-US" dirty="0"/>
              <a:t>Treat your essays like a mini-written-interview</a:t>
            </a:r>
          </a:p>
          <a:p>
            <a:pPr lvl="2"/>
            <a:r>
              <a:rPr lang="en-US" dirty="0"/>
              <a:t>Confidentiality</a:t>
            </a:r>
          </a:p>
          <a:p>
            <a:pPr lvl="1"/>
            <a:r>
              <a:rPr lang="en-US" dirty="0"/>
              <a:t>HANDOUTS – Writing the Winning Scholarship Essay &amp; Essay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7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6FBC-08B9-C34B-949F-BE3155AF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DO I FIND SCHOLARSHIPS?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142C1-1107-D447-AC35-94B52F4E2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988"/>
            <a:ext cx="108204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There are three primary sources: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Internet search sites. Link to several are on our school website.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College financial aid offices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BHS Student Support Staff/Faculty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Counselor – Ms. Kelley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Student Success Coordinator – Ms. </a:t>
            </a:r>
            <a:r>
              <a:rPr lang="en-US" sz="2500" dirty="0" err="1"/>
              <a:t>Medved</a:t>
            </a:r>
            <a:endParaRPr lang="en-US" sz="2500" dirty="0"/>
          </a:p>
          <a:p>
            <a:pPr lvl="1">
              <a:lnSpc>
                <a:spcPct val="100000"/>
              </a:lnSpc>
            </a:pPr>
            <a:r>
              <a:rPr lang="en-US" sz="2500" dirty="0"/>
              <a:t>GEAR UP Site Director – Ms. Hernandez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0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DD2AB-4901-6B40-B633-FA5C3BC1E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3597"/>
          </a:xfrm>
        </p:spPr>
      </p:pic>
    </p:spTree>
    <p:extLst>
      <p:ext uri="{BB962C8B-B14F-4D97-AF65-F5344CB8AC3E}">
        <p14:creationId xmlns:p14="http://schemas.microsoft.com/office/powerpoint/2010/main" val="48921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7C86F-71F6-3949-BC2F-4F6DB3FE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6DDC8-036A-FB43-B99B-C2189E3E4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748" y="0"/>
            <a:ext cx="8049986" cy="4024994"/>
          </a:xfrm>
          <a:prstGeom prst="rect">
            <a:avLst/>
          </a:prstGeom>
        </p:spPr>
      </p:pic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FC76B96-B8B2-6B4D-BCB7-EDCC0EAE2342}"/>
              </a:ext>
            </a:extLst>
          </p:cNvPr>
          <p:cNvCxnSpPr>
            <a:cxnSpLocks/>
          </p:cNvCxnSpPr>
          <p:nvPr/>
        </p:nvCxnSpPr>
        <p:spPr>
          <a:xfrm>
            <a:off x="1069848" y="3853543"/>
            <a:ext cx="2359152" cy="1554155"/>
          </a:xfrm>
          <a:prstGeom prst="bentConnector3">
            <a:avLst/>
          </a:prstGeom>
          <a:ln w="60325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C35C374-F9BE-B044-9539-20A059F6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89" y="2967720"/>
            <a:ext cx="8596993" cy="45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58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{EC7E6582-D75B-FC42-96C7-CF27C51BF149}tf10001070</Template>
  <TotalTime>1160</TotalTime>
  <Words>829</Words>
  <Application>Microsoft Macintosh PowerPoint</Application>
  <PresentationFormat>Widescreen</PresentationFormat>
  <Paragraphs>99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Rockwell</vt:lpstr>
      <vt:lpstr>Rockwell Condensed</vt:lpstr>
      <vt:lpstr>Rockwell Extra Bold</vt:lpstr>
      <vt:lpstr>Wingdings</vt:lpstr>
      <vt:lpstr>Wood Type</vt:lpstr>
      <vt:lpstr>SCHOLARSHIPS 101</vt:lpstr>
      <vt:lpstr>WHAT DO I NEED TO APPLY FOR SCHOLARSHIPS?</vt:lpstr>
      <vt:lpstr>ACTIVITY SHEET</vt:lpstr>
      <vt:lpstr>PowerPoint Presentation</vt:lpstr>
      <vt:lpstr>LETTERS OF RECOMMENDATION</vt:lpstr>
      <vt:lpstr>PERSONAL STATEMENT</vt:lpstr>
      <vt:lpstr>HOW DO I FIND SCHOLARSHIPS?</vt:lpstr>
      <vt:lpstr>PowerPoint Presentation</vt:lpstr>
      <vt:lpstr>PowerPoint Presentation</vt:lpstr>
      <vt:lpstr>PowerPoint Presentation</vt:lpstr>
      <vt:lpstr>PowerPoint Presentation</vt:lpstr>
      <vt:lpstr>DID YOU KNOW?</vt:lpstr>
      <vt:lpstr>OTHER </vt:lpstr>
      <vt:lpstr>FILLING OUT YOUR APPLICATION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Hernandez</dc:creator>
  <cp:lastModifiedBy>Lesley Hernandez</cp:lastModifiedBy>
  <cp:revision>20</cp:revision>
  <dcterms:created xsi:type="dcterms:W3CDTF">2020-01-19T23:35:02Z</dcterms:created>
  <dcterms:modified xsi:type="dcterms:W3CDTF">2020-01-20T18:55:26Z</dcterms:modified>
</cp:coreProperties>
</file>